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80" r:id="rId2"/>
    <p:sldId id="291" r:id="rId3"/>
    <p:sldId id="295" r:id="rId4"/>
    <p:sldId id="294" r:id="rId5"/>
    <p:sldId id="292" r:id="rId6"/>
    <p:sldId id="293" r:id="rId7"/>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7" d="100"/>
          <a:sy n="117" d="100"/>
        </p:scale>
        <p:origin x="-14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E01D337-64CE-4BA6-8BFB-A47EA6621B41}" type="datetimeFigureOut">
              <a:rPr lang="en-AU" smtClean="0"/>
              <a:t>25/09/2017</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CF23031C-1695-453E-895A-E1FCADF5CEC0}" type="slidenum">
              <a:rPr lang="en-AU" smtClean="0"/>
              <a:t>‹#›</a:t>
            </a:fld>
            <a:endParaRPr lang="en-AU"/>
          </a:p>
        </p:txBody>
      </p:sp>
    </p:spTree>
    <p:extLst>
      <p:ext uri="{BB962C8B-B14F-4D97-AF65-F5344CB8AC3E}">
        <p14:creationId xmlns:p14="http://schemas.microsoft.com/office/powerpoint/2010/main" val="1403321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C5F516A-3F4E-4A22-B666-B6C078D71A7D}" type="datetimeFigureOut">
              <a:rPr lang="en-AU" smtClean="0"/>
              <a:t>25/09/2017</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12E2F-7BCD-4079-B3CB-EA84FF6F2C84}" type="slidenum">
              <a:rPr lang="en-AU" smtClean="0"/>
              <a:t>‹#›</a:t>
            </a:fld>
            <a:endParaRPr lang="en-AU"/>
          </a:p>
        </p:txBody>
      </p:sp>
    </p:spTree>
    <p:extLst>
      <p:ext uri="{BB962C8B-B14F-4D97-AF65-F5344CB8AC3E}">
        <p14:creationId xmlns:p14="http://schemas.microsoft.com/office/powerpoint/2010/main" val="2767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25/09/2017</a:t>
            </a:fld>
            <a:endParaRPr lang="en-AU"/>
          </a:p>
        </p:txBody>
      </p:sp>
      <p:sp>
        <p:nvSpPr>
          <p:cNvPr id="5" name="Footer Placeholder 4"/>
          <p:cNvSpPr>
            <a:spLocks noGrp="1"/>
          </p:cNvSpPr>
          <p:nvPr>
            <p:ph type="ftr" sz="quarter" idx="11"/>
          </p:nvPr>
        </p:nvSpPr>
        <p:spPr/>
        <p:txBody>
          <a:bodyPr/>
          <a:lstStyle/>
          <a:p>
            <a:endParaRPr lang="en-A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C27EACE-5A1B-45FF-A3AE-DCFC90564C86}" type="slidenum">
              <a:rPr lang="en-AU" smtClean="0"/>
              <a:t>‹#›</a:t>
            </a:fld>
            <a:endParaRPr lang="en-A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25/09/2017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t>25/09/2017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25/09/2017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25/09/2017</a:t>
            </a:fld>
            <a:endParaRPr lang="en-A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25/09/2017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11FAD3-0971-4C67-81C2-68DF47346A1F}" type="datetimeFigureOut">
              <a:rPr lang="en-AU" smtClean="0"/>
              <a:t>25/09/2017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1FAD3-0971-4C67-81C2-68DF47346A1F}" type="datetimeFigureOut">
              <a:rPr lang="en-AU" smtClean="0"/>
              <a:t>25/09/2017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811FAD3-0971-4C67-81C2-68DF47346A1F}" type="datetimeFigureOut">
              <a:rPr lang="en-AU" smtClean="0"/>
              <a:t>25/09/2017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25/09/2017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25/09/2017</a:t>
            </a:fld>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A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811FAD3-0971-4C67-81C2-68DF47346A1F}" type="datetimeFigureOut">
              <a:rPr lang="en-AU" smtClean="0"/>
              <a:t>25/09/2017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C27EACE-5A1B-45FF-A3AE-DCFC90564C86}" type="slidenum">
              <a:rPr lang="en-AU" smtClean="0"/>
              <a:t>‹#›</a:t>
            </a:fld>
            <a:endParaRPr lang="en-A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google.co.nz/url?url=http://www.ic.gc.ca/app/ccc/srch/nvgt.do?lang=eng&amp;prtl=1&amp;estblmntNo=101115400000&amp;profile=cmpltPrfl&amp;profileId=2056&amp;app=sold&amp;rct=j&amp;frm=1&amp;q=&amp;esrc=s&amp;sa=U&amp;ei=50EXVYC9NM7m8AXIt4D4Ag&amp;ved=0CBUQ9QEwAA&amp;usg=AFQjCNF-N8B67v5Kbngb6LSJgDUZyXi_-w" TargetMode="External"/><Relationship Id="rId3" Type="http://schemas.openxmlformats.org/officeDocument/2006/relationships/image" Target="../media/image3.jpg"/><Relationship Id="rId7" Type="http://schemas.openxmlformats.org/officeDocument/2006/relationships/image" Target="../media/image6.tmp"/><Relationship Id="rId12"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hyperlink" Target="http://www.google.co.nz/url?sa=i&amp;rct=j&amp;q=&amp;esrc=s&amp;source=images&amp;cd=&amp;cad=rja&amp;uact=8&amp;ved=&amp;url=http://www.radionz.co.nz/international/pacific-news/323424/spc-notches-up-long-list-of-achievements-over-past-70-years&amp;psig=AFQjCNHLjNMQSleocqKZ9K138dsNTD_9SQ&amp;ust=1504146944862383" TargetMode="External"/><Relationship Id="rId5" Type="http://schemas.openxmlformats.org/officeDocument/2006/relationships/hyperlink" Target="http://www.objectconsulting.com.au/" TargetMode="External"/><Relationship Id="rId10" Type="http://schemas.openxmlformats.org/officeDocument/2006/relationships/image" Target="../media/image8.png"/><Relationship Id="rId4" Type="http://schemas.openxmlformats.org/officeDocument/2006/relationships/image" Target="../media/image4.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5589240"/>
            <a:ext cx="8208912" cy="11079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Title 2"/>
          <p:cNvSpPr>
            <a:spLocks noGrp="1"/>
          </p:cNvSpPr>
          <p:nvPr>
            <p:ph type="title"/>
          </p:nvPr>
        </p:nvSpPr>
        <p:spPr>
          <a:xfrm>
            <a:off x="736456" y="3200399"/>
            <a:ext cx="7696200" cy="1164705"/>
          </a:xfrm>
        </p:spPr>
        <p:txBody>
          <a:bodyPr>
            <a:normAutofit/>
          </a:bodyPr>
          <a:lstStyle/>
          <a:p>
            <a:r>
              <a:rPr lang="en-AU" sz="2800" b="1" dirty="0" smtClean="0"/>
              <a:t>(KIRIBATI/Civil registration office)</a:t>
            </a:r>
            <a:br>
              <a:rPr lang="en-AU" sz="2800" b="1" dirty="0" smtClean="0"/>
            </a:br>
            <a:r>
              <a:rPr lang="en-AU" sz="2800" b="1" dirty="0" smtClean="0"/>
              <a:t>(Tiensi </a:t>
            </a:r>
            <a:r>
              <a:rPr lang="en-AU" sz="2800" b="1" dirty="0" err="1" smtClean="0"/>
              <a:t>Teea</a:t>
            </a:r>
            <a:r>
              <a:rPr lang="en-AU" sz="2800" b="1" dirty="0" smtClean="0"/>
              <a:t>)</a:t>
            </a:r>
            <a:endParaRPr lang="en-AU" sz="2800" b="1" dirty="0"/>
          </a:p>
        </p:txBody>
      </p:sp>
      <p:sp>
        <p:nvSpPr>
          <p:cNvPr id="2" name="Subtitle 1"/>
          <p:cNvSpPr>
            <a:spLocks noGrp="1"/>
          </p:cNvSpPr>
          <p:nvPr>
            <p:ph type="body" idx="1"/>
          </p:nvPr>
        </p:nvSpPr>
        <p:spPr>
          <a:xfrm>
            <a:off x="948014" y="4653136"/>
            <a:ext cx="7696200" cy="523783"/>
          </a:xfrm>
        </p:spPr>
        <p:txBody>
          <a:bodyPr>
            <a:normAutofit/>
          </a:bodyPr>
          <a:lstStyle/>
          <a:p>
            <a:r>
              <a:rPr lang="en-AU" dirty="0" smtClean="0"/>
              <a:t>PCRN MEETING 2017 – CRVS for Disasters</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342528" y="161962"/>
            <a:ext cx="2458944" cy="1578165"/>
          </a:xfrm>
          <a:prstGeom prst="rect">
            <a:avLst/>
          </a:prstGeom>
          <a:solidFill>
            <a:schemeClr val="bg1">
              <a:lumMod val="85000"/>
            </a:schemeClr>
          </a:solidFill>
        </p:spPr>
      </p:pic>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611560" y="5661248"/>
            <a:ext cx="1122045" cy="963930"/>
          </a:xfrm>
          <a:prstGeom prst="rect">
            <a:avLst/>
          </a:prstGeom>
        </p:spPr>
      </p:pic>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979712" y="5805264"/>
            <a:ext cx="576064" cy="736212"/>
          </a:xfrm>
          <a:prstGeom prst="rect">
            <a:avLst/>
          </a:prstGeom>
        </p:spPr>
      </p:pic>
      <p:pic>
        <p:nvPicPr>
          <p:cNvPr id="15" name="Picture 14" descr="Object Consulting – Software development for large-scale business applications, Sydney, Melbourne Australia">
            <a:hlinkClick r:id="rId5" tooltip="&quot;&quo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71800" y="6021288"/>
            <a:ext cx="927735" cy="398145"/>
          </a:xfrm>
          <a:prstGeom prst="rect">
            <a:avLst/>
          </a:prstGeom>
          <a:noFill/>
          <a:ln>
            <a:noFill/>
          </a:ln>
        </p:spPr>
      </p:pic>
      <p:pic>
        <p:nvPicPr>
          <p:cNvPr id="16" name="Picture 15"/>
          <p:cNvPicPr/>
          <p:nvPr/>
        </p:nvPicPr>
        <p:blipFill>
          <a:blip r:embed="rId7">
            <a:extLst>
              <a:ext uri="{28A0092B-C50C-407E-A947-70E740481C1C}">
                <a14:useLocalDpi xmlns:a14="http://schemas.microsoft.com/office/drawing/2010/main" val="0"/>
              </a:ext>
            </a:extLst>
          </a:blip>
          <a:stretch>
            <a:fillRect/>
          </a:stretch>
        </p:blipFill>
        <p:spPr>
          <a:xfrm>
            <a:off x="3923928" y="6021288"/>
            <a:ext cx="1218565" cy="457200"/>
          </a:xfrm>
          <a:prstGeom prst="rect">
            <a:avLst/>
          </a:prstGeom>
        </p:spPr>
      </p:pic>
      <p:pic>
        <p:nvPicPr>
          <p:cNvPr id="17" name="Picture 16" descr="https://encrypted-tbn1.gstatic.com/images?q=tbn:ANd9GcTqyULz4iedKjR5uCCa6tfQkd80Tmt24kvK_0Lr6I-GFdsKi-KNYKACpQ">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317217" y="5877272"/>
            <a:ext cx="622935" cy="663575"/>
          </a:xfrm>
          <a:prstGeom prst="rect">
            <a:avLst/>
          </a:prstGeom>
          <a:noFill/>
          <a:ln>
            <a:noFill/>
          </a:ln>
        </p:spPr>
      </p:pic>
      <p:pic>
        <p:nvPicPr>
          <p:cNvPr id="18" name="Picture 17"/>
          <p:cNvPicPr/>
          <p:nvPr/>
        </p:nvPicPr>
        <p:blipFill>
          <a:blip r:embed="rId10">
            <a:extLst>
              <a:ext uri="{28A0092B-C50C-407E-A947-70E740481C1C}">
                <a14:useLocalDpi xmlns:a14="http://schemas.microsoft.com/office/drawing/2010/main" val="0"/>
              </a:ext>
            </a:extLst>
          </a:blip>
          <a:stretch>
            <a:fillRect/>
          </a:stretch>
        </p:blipFill>
        <p:spPr>
          <a:xfrm>
            <a:off x="6156176" y="6093296"/>
            <a:ext cx="988060" cy="340360"/>
          </a:xfrm>
          <a:prstGeom prst="rect">
            <a:avLst/>
          </a:prstGeom>
        </p:spPr>
      </p:pic>
      <p:pic>
        <p:nvPicPr>
          <p:cNvPr id="1034" name="Picture 10" descr="Image result for spc">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08304" y="5983183"/>
            <a:ext cx="1282976" cy="542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18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Overview</a:t>
            </a:r>
            <a:endParaRPr lang="en-AU" sz="2800" b="1" dirty="0"/>
          </a:p>
        </p:txBody>
      </p:sp>
      <p:sp>
        <p:nvSpPr>
          <p:cNvPr id="7" name="TextBox 6"/>
          <p:cNvSpPr txBox="1"/>
          <p:nvPr/>
        </p:nvSpPr>
        <p:spPr>
          <a:xfrm>
            <a:off x="683568" y="1947855"/>
            <a:ext cx="8136904" cy="4888518"/>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dirty="0" smtClean="0"/>
              <a:t>Birth Registration is estimated to be: 90.8 % complete – within 1 year of birth – under 1year in 2016. (2418/2663(</a:t>
            </a:r>
            <a:r>
              <a:rPr lang="en-AU" dirty="0" err="1" smtClean="0"/>
              <a:t>est</a:t>
            </a:r>
            <a:r>
              <a:rPr lang="en-AU" dirty="0" smtClean="0"/>
              <a:t> pop 2016)</a:t>
            </a:r>
          </a:p>
          <a:p>
            <a:pPr marL="342900" indent="-342900">
              <a:spcAft>
                <a:spcPts val="1000"/>
              </a:spcAft>
              <a:buFont typeface="Arial" panose="020B0604020202020204" pitchFamily="34" charset="0"/>
              <a:buChar char="•"/>
            </a:pPr>
            <a:r>
              <a:rPr lang="en-AU" dirty="0" smtClean="0"/>
              <a:t> 90.8 % of the total population is estimated to have had their birth registered</a:t>
            </a:r>
            <a:endParaRPr lang="en-AU" dirty="0"/>
          </a:p>
          <a:p>
            <a:pPr marL="342900" indent="-342900">
              <a:spcAft>
                <a:spcPts val="1000"/>
              </a:spcAft>
              <a:buFont typeface="Arial" panose="020B0604020202020204" pitchFamily="34" charset="0"/>
              <a:buChar char="•"/>
            </a:pPr>
            <a:r>
              <a:rPr lang="en-AU" dirty="0"/>
              <a:t>Birth certificates </a:t>
            </a:r>
            <a:r>
              <a:rPr lang="en-AU" dirty="0" smtClean="0"/>
              <a:t>are </a:t>
            </a:r>
            <a:r>
              <a:rPr lang="en-AU" dirty="0"/>
              <a:t>provided for all </a:t>
            </a:r>
            <a:r>
              <a:rPr lang="en-AU" dirty="0" smtClean="0"/>
              <a:t>births- which is free of charge</a:t>
            </a:r>
            <a:endParaRPr lang="en-AU" dirty="0"/>
          </a:p>
          <a:p>
            <a:pPr marL="342900" indent="-342900">
              <a:spcAft>
                <a:spcPts val="1000"/>
              </a:spcAft>
              <a:buFont typeface="Arial" panose="020B0604020202020204" pitchFamily="34" charset="0"/>
              <a:buChar char="•"/>
            </a:pPr>
            <a:r>
              <a:rPr lang="en-AU" dirty="0" smtClean="0"/>
              <a:t>Death </a:t>
            </a:r>
            <a:r>
              <a:rPr lang="en-AU" dirty="0"/>
              <a:t>Registration is estimated to be:  </a:t>
            </a:r>
            <a:r>
              <a:rPr lang="en-AU" dirty="0" smtClean="0"/>
              <a:t>5.4% complete – within 4 year of death ( 0-4years)=35/641</a:t>
            </a:r>
            <a:endParaRPr lang="en-AU" dirty="0"/>
          </a:p>
          <a:p>
            <a:pPr marL="342900" indent="-342900">
              <a:spcAft>
                <a:spcPts val="1000"/>
              </a:spcAft>
              <a:buFont typeface="Arial" panose="020B0604020202020204" pitchFamily="34" charset="0"/>
              <a:buChar char="•"/>
            </a:pPr>
            <a:r>
              <a:rPr lang="en-AU" dirty="0" smtClean="0"/>
              <a:t>Cause of death (from a medical certificate) is provided for   5.4 % of all deaths </a:t>
            </a:r>
            <a:endParaRPr lang="en-AU" dirty="0"/>
          </a:p>
          <a:p>
            <a:pPr marL="342900" indent="-342900">
              <a:spcAft>
                <a:spcPts val="1000"/>
              </a:spcAft>
              <a:buFont typeface="Arial" panose="020B0604020202020204" pitchFamily="34" charset="0"/>
              <a:buChar char="•"/>
            </a:pPr>
            <a:r>
              <a:rPr lang="en-AU" dirty="0" smtClean="0"/>
              <a:t>[CRVS was coordinated by Ministry of Justice through Civil Registration office </a:t>
            </a:r>
            <a:r>
              <a:rPr lang="en-AU" dirty="0"/>
              <a:t>– </a:t>
            </a:r>
            <a:r>
              <a:rPr lang="en-AU" dirty="0" smtClean="0"/>
              <a:t>working with National statistic office and Health information Unit, roles such as oversee and implement an annual workplan and report progress, provide coordination btw government sectors and NGOs (TOR) and country targets and goals was identified and aligned with Regional Action Framework. ( refer to next slide)</a:t>
            </a:r>
          </a:p>
        </p:txBody>
      </p:sp>
    </p:spTree>
    <p:extLst>
      <p:ext uri="{BB962C8B-B14F-4D97-AF65-F5344CB8AC3E}">
        <p14:creationId xmlns:p14="http://schemas.microsoft.com/office/powerpoint/2010/main" val="330024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CRVS </a:t>
            </a:r>
            <a:r>
              <a:rPr lang="en-US" dirty="0" err="1" smtClean="0"/>
              <a:t>goALS</a:t>
            </a:r>
            <a:r>
              <a:rPr lang="en-US" dirty="0" smtClean="0"/>
              <a:t> AND TARGET</a:t>
            </a:r>
            <a:endParaRPr lang="en-US" dirty="0"/>
          </a:p>
        </p:txBody>
      </p:sp>
      <p:pic>
        <p:nvPicPr>
          <p:cNvPr id="4" name="Content Placeholder 3"/>
          <p:cNvPicPr>
            <a:picLocks noGrp="1" noChangeAspect="1"/>
          </p:cNvPicPr>
          <p:nvPr>
            <p:ph idx="1"/>
          </p:nvPr>
        </p:nvPicPr>
        <p:blipFill>
          <a:blip r:embed="rId2"/>
          <a:stretch>
            <a:fillRect/>
          </a:stretch>
        </p:blipFill>
        <p:spPr>
          <a:xfrm>
            <a:off x="611560" y="1556792"/>
            <a:ext cx="8208912" cy="3910878"/>
          </a:xfrm>
          <a:prstGeom prst="rect">
            <a:avLst/>
          </a:prstGeom>
        </p:spPr>
      </p:pic>
    </p:spTree>
    <p:extLst>
      <p:ext uri="{BB962C8B-B14F-4D97-AF65-F5344CB8AC3E}">
        <p14:creationId xmlns:p14="http://schemas.microsoft.com/office/powerpoint/2010/main" val="1980479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DATA storage and Protection</a:t>
            </a:r>
            <a:endParaRPr lang="en-AU" sz="2800" b="1" dirty="0"/>
          </a:p>
        </p:txBody>
      </p:sp>
      <p:sp>
        <p:nvSpPr>
          <p:cNvPr id="7" name="TextBox 6"/>
          <p:cNvSpPr txBox="1"/>
          <p:nvPr/>
        </p:nvSpPr>
        <p:spPr>
          <a:xfrm>
            <a:off x="683568" y="1844824"/>
            <a:ext cx="8136904" cy="4503797"/>
          </a:xfrm>
          <a:prstGeom prst="rect">
            <a:avLst/>
          </a:prstGeom>
          <a:noFill/>
        </p:spPr>
        <p:txBody>
          <a:bodyPr wrap="square" rtlCol="0">
            <a:spAutoFit/>
          </a:bodyPr>
          <a:lstStyle/>
          <a:p>
            <a:pPr>
              <a:spcAft>
                <a:spcPts val="1000"/>
              </a:spcAft>
            </a:pPr>
            <a:r>
              <a:rPr lang="en-AU" sz="2000" dirty="0" smtClean="0"/>
              <a:t>On this slide briefly describe </a:t>
            </a:r>
            <a:endParaRPr lang="en-AU" dirty="0" smtClean="0"/>
          </a:p>
          <a:p>
            <a:pPr marL="342900" indent="-342900">
              <a:spcAft>
                <a:spcPts val="1000"/>
              </a:spcAft>
              <a:buFont typeface="Arial" panose="020B0604020202020204" pitchFamily="34" charset="0"/>
              <a:buChar char="•"/>
            </a:pPr>
            <a:r>
              <a:rPr lang="en-AU" sz="2000" dirty="0" smtClean="0"/>
              <a:t>Where  CR data is stored (at the central or main office) </a:t>
            </a:r>
          </a:p>
          <a:p>
            <a:pPr marL="342900" indent="-342900">
              <a:spcAft>
                <a:spcPts val="1000"/>
              </a:spcAft>
              <a:buFont typeface="Arial" panose="020B0604020202020204" pitchFamily="34" charset="0"/>
              <a:buChar char="•"/>
            </a:pPr>
            <a:r>
              <a:rPr lang="en-AU" sz="2000" dirty="0" smtClean="0"/>
              <a:t>How records are stored – Electronic, Register books and paper records </a:t>
            </a:r>
          </a:p>
          <a:p>
            <a:pPr marL="342900" indent="-342900">
              <a:spcAft>
                <a:spcPts val="1000"/>
              </a:spcAft>
              <a:buFont typeface="Arial" panose="020B0604020202020204" pitchFamily="34" charset="0"/>
              <a:buChar char="•"/>
            </a:pPr>
            <a:r>
              <a:rPr lang="en-AU" sz="2000" dirty="0" smtClean="0"/>
              <a:t>Whether data is backed up/ protected – on hard drive and External drive. </a:t>
            </a:r>
          </a:p>
          <a:p>
            <a:pPr marL="342900" indent="-342900">
              <a:spcAft>
                <a:spcPts val="1000"/>
              </a:spcAft>
              <a:buFont typeface="Arial" panose="020B0604020202020204" pitchFamily="34" charset="0"/>
              <a:buChar char="•"/>
            </a:pPr>
            <a:r>
              <a:rPr lang="en-AU" sz="2000" dirty="0" smtClean="0"/>
              <a:t>How often the back up is done. – it done regularly</a:t>
            </a:r>
          </a:p>
          <a:p>
            <a:pPr marL="342900" indent="-342900">
              <a:spcAft>
                <a:spcPts val="1000"/>
              </a:spcAft>
              <a:buFont typeface="Arial" panose="020B0604020202020204" pitchFamily="34" charset="0"/>
              <a:buChar char="•"/>
            </a:pPr>
            <a:endParaRPr lang="en-AU" sz="2000" dirty="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p:txBody>
      </p:sp>
    </p:spTree>
    <p:extLst>
      <p:ext uri="{BB962C8B-B14F-4D97-AF65-F5344CB8AC3E}">
        <p14:creationId xmlns:p14="http://schemas.microsoft.com/office/powerpoint/2010/main" val="3203623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fontScale="90000"/>
          </a:bodyPr>
          <a:lstStyle/>
          <a:p>
            <a:r>
              <a:rPr lang="en-AU" sz="2800" b="1" dirty="0" smtClean="0"/>
              <a:t>Major challenges FOR CRVS </a:t>
            </a:r>
            <a:br>
              <a:rPr lang="en-AU" sz="2800" b="1" dirty="0" smtClean="0"/>
            </a:br>
            <a:r>
              <a:rPr lang="en-AU" sz="2800" b="1" dirty="0" smtClean="0"/>
              <a:t>(pre and post Disaster)</a:t>
            </a:r>
            <a:endParaRPr lang="en-AU" sz="2800" b="1" dirty="0"/>
          </a:p>
        </p:txBody>
      </p:sp>
      <p:sp>
        <p:nvSpPr>
          <p:cNvPr id="7" name="TextBox 6"/>
          <p:cNvSpPr txBox="1"/>
          <p:nvPr/>
        </p:nvSpPr>
        <p:spPr>
          <a:xfrm>
            <a:off x="656408" y="1826718"/>
            <a:ext cx="8136904" cy="6324808"/>
          </a:xfrm>
          <a:prstGeom prst="rect">
            <a:avLst/>
          </a:prstGeom>
          <a:noFill/>
        </p:spPr>
        <p:txBody>
          <a:bodyPr wrap="square" rtlCol="0">
            <a:spAutoFit/>
          </a:bodyPr>
          <a:lstStyle/>
          <a:p>
            <a:pPr marL="342900" indent="-342900">
              <a:spcAft>
                <a:spcPts val="600"/>
              </a:spcAft>
              <a:buFont typeface="Arial" panose="020B0604020202020204" pitchFamily="34" charset="0"/>
              <a:buChar char="•"/>
            </a:pPr>
            <a:endParaRPr lang="en-AU" dirty="0" smtClean="0"/>
          </a:p>
          <a:p>
            <a:pPr marL="342900" indent="-342900">
              <a:spcAft>
                <a:spcPts val="600"/>
              </a:spcAft>
              <a:buFont typeface="Arial" panose="020B0604020202020204" pitchFamily="34" charset="0"/>
              <a:buChar char="•"/>
            </a:pPr>
            <a:r>
              <a:rPr lang="en-AU" dirty="0" smtClean="0"/>
              <a:t>Pick 2 key challenges that you have identified as priorities in your system planning – i.e. legislation updates, need to improve data sharing, access to registration. </a:t>
            </a:r>
          </a:p>
          <a:p>
            <a:pPr marL="800100" lvl="1" indent="-342900">
              <a:spcAft>
                <a:spcPts val="600"/>
              </a:spcAft>
              <a:buFont typeface="Courier New" panose="02070309020205020404" pitchFamily="49" charset="0"/>
              <a:buChar char="o"/>
            </a:pPr>
            <a:r>
              <a:rPr lang="en-AU" sz="1600" dirty="0" smtClean="0"/>
              <a:t>Need to improve data sharing and access to registration- it an issue as we still experience late birth registration and untimely reporting on events and rely on family to make reporting.</a:t>
            </a:r>
            <a:endParaRPr lang="en-AU" sz="1600" dirty="0"/>
          </a:p>
          <a:p>
            <a:pPr marL="800100" lvl="1" indent="-342900">
              <a:spcAft>
                <a:spcPts val="600"/>
              </a:spcAft>
              <a:buFont typeface="Courier New" panose="02070309020205020404" pitchFamily="49" charset="0"/>
              <a:buChar char="o"/>
            </a:pPr>
            <a:r>
              <a:rPr lang="en-AU" sz="1600" dirty="0"/>
              <a:t>And note if there are special considerations pre or post </a:t>
            </a:r>
            <a:r>
              <a:rPr lang="en-AU" sz="1600" dirty="0" smtClean="0"/>
              <a:t>disaster (there is no activity was plan on disaster but it essential and good idea to develop plan prior disaster.</a:t>
            </a:r>
          </a:p>
          <a:p>
            <a:pPr marL="800100" lvl="1" indent="-342900">
              <a:spcAft>
                <a:spcPts val="600"/>
              </a:spcAft>
              <a:buFont typeface="Courier New" panose="02070309020205020404" pitchFamily="49" charset="0"/>
              <a:buChar char="o"/>
            </a:pPr>
            <a:r>
              <a:rPr lang="en-AU" sz="1600" dirty="0" smtClean="0"/>
              <a:t>Note if there are activities occurring to address this issue- mobile birth registration, strengthen collaboration with Ministry of Health and ASWO have been recruited as officers to work on Civil registration work, providing with Outer islands set of computer and laptop to upgrade work process more fast and easy and training officers and nurses on birth notification in hospital. 2 officers permanently working within main hospitals in central island ( South Tarawa)</a:t>
            </a:r>
          </a:p>
          <a:p>
            <a:pPr lvl="1">
              <a:spcAft>
                <a:spcPts val="600"/>
              </a:spcAft>
            </a:pPr>
            <a:endParaRPr lang="en-AU" sz="1600" dirty="0" smtClean="0"/>
          </a:p>
          <a:p>
            <a:pPr marL="800100" lvl="1" indent="-342900">
              <a:spcAft>
                <a:spcPts val="600"/>
              </a:spcAft>
              <a:buFont typeface="Courier New" panose="02070309020205020404" pitchFamily="49" charset="0"/>
              <a:buChar char="o"/>
            </a:pPr>
            <a:endParaRPr lang="en-AU" sz="1600" dirty="0" smtClean="0"/>
          </a:p>
          <a:p>
            <a:pPr marL="800100" lvl="1" indent="-342900">
              <a:spcAft>
                <a:spcPts val="600"/>
              </a:spcAft>
              <a:buFont typeface="Courier New" panose="02070309020205020404" pitchFamily="49" charset="0"/>
              <a:buChar char="o"/>
            </a:pPr>
            <a:endParaRPr lang="en-AU" sz="1600" dirty="0" smtClean="0"/>
          </a:p>
          <a:p>
            <a:pPr lvl="1">
              <a:spcAft>
                <a:spcPts val="600"/>
              </a:spcAft>
            </a:pPr>
            <a:endParaRPr lang="en-AU" sz="1600" dirty="0"/>
          </a:p>
          <a:p>
            <a:pPr marL="342900" indent="-342900">
              <a:spcAft>
                <a:spcPts val="600"/>
              </a:spcAft>
              <a:buFont typeface="Arial" panose="020B0604020202020204" pitchFamily="34" charset="0"/>
              <a:buChar char="•"/>
            </a:pPr>
            <a:endParaRPr lang="en-AU" sz="1600" dirty="0"/>
          </a:p>
        </p:txBody>
      </p:sp>
    </p:spTree>
    <p:extLst>
      <p:ext uri="{BB962C8B-B14F-4D97-AF65-F5344CB8AC3E}">
        <p14:creationId xmlns:p14="http://schemas.microsoft.com/office/powerpoint/2010/main" val="545113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disaster scale up</a:t>
            </a:r>
            <a:endParaRPr lang="en-AU" sz="2800" b="1" dirty="0"/>
          </a:p>
        </p:txBody>
      </p:sp>
      <p:sp>
        <p:nvSpPr>
          <p:cNvPr id="7" name="TextBox 6"/>
          <p:cNvSpPr txBox="1"/>
          <p:nvPr/>
        </p:nvSpPr>
        <p:spPr>
          <a:xfrm>
            <a:off x="387710" y="1124744"/>
            <a:ext cx="8136904" cy="592469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AU" dirty="0" smtClean="0"/>
              <a:t>Describe BRIEFLY how your operation would cope with registration needs following a disaster. </a:t>
            </a:r>
          </a:p>
          <a:p>
            <a:pPr marL="342900" indent="-342900">
              <a:spcAft>
                <a:spcPts val="600"/>
              </a:spcAft>
              <a:buFont typeface="Arial" panose="020B0604020202020204" pitchFamily="34" charset="0"/>
              <a:buChar char="•"/>
            </a:pPr>
            <a:r>
              <a:rPr lang="en-AU" dirty="0" smtClean="0"/>
              <a:t>Registration of births and deaths process was  still rely on the family to make reporting to the Civil registry office, which results some events are under reporting and low coverage of births and deaths including cause of deaths.</a:t>
            </a:r>
          </a:p>
          <a:p>
            <a:pPr marL="342900" indent="-342900">
              <a:spcAft>
                <a:spcPts val="600"/>
              </a:spcAft>
              <a:buFont typeface="Arial" panose="020B0604020202020204" pitchFamily="34" charset="0"/>
              <a:buChar char="•"/>
            </a:pPr>
            <a:r>
              <a:rPr lang="en-AU" dirty="0" smtClean="0"/>
              <a:t>  Reporting is delaying and accessibility to services especially on registration and issue out certificate is more critical during the disaster, so linking with Health is important including the ICT need to be develop to transmit data from Health to the Civil Registry office.</a:t>
            </a:r>
          </a:p>
          <a:p>
            <a:pPr marL="342900" indent="-342900">
              <a:spcAft>
                <a:spcPts val="600"/>
              </a:spcAft>
              <a:buFont typeface="Arial" panose="020B0604020202020204" pitchFamily="34" charset="0"/>
              <a:buChar char="•"/>
            </a:pPr>
            <a:r>
              <a:rPr lang="en-AU" dirty="0" smtClean="0"/>
              <a:t>As the MOU has been signed between two ministries, partnership need to be strong and strengthen to ensure all data are reporting in a timely manner and no one will be neglected.</a:t>
            </a:r>
            <a:endParaRPr lang="en-AU" dirty="0"/>
          </a:p>
          <a:p>
            <a:pPr marL="342900" indent="-342900">
              <a:spcAft>
                <a:spcPts val="600"/>
              </a:spcAft>
              <a:buFont typeface="Arial" panose="020B0604020202020204" pitchFamily="34" charset="0"/>
              <a:buChar char="•"/>
            </a:pPr>
            <a:r>
              <a:rPr lang="en-AU" dirty="0" smtClean="0"/>
              <a:t>What do you see as the major challenges in your country to providing registration following a disaster. </a:t>
            </a:r>
          </a:p>
          <a:p>
            <a:pPr marL="342900" indent="-342900">
              <a:spcAft>
                <a:spcPts val="600"/>
              </a:spcAft>
              <a:buFont typeface="Arial" panose="020B0604020202020204" pitchFamily="34" charset="0"/>
              <a:buChar char="•"/>
            </a:pPr>
            <a:r>
              <a:rPr lang="en-AU" dirty="0" smtClean="0"/>
              <a:t>Record are lost or missing, late birth registration involving false information and accessibility or reporting is more harder than normal</a:t>
            </a:r>
          </a:p>
          <a:p>
            <a:pPr marL="342900" indent="-342900">
              <a:spcAft>
                <a:spcPts val="600"/>
              </a:spcAft>
              <a:buFont typeface="Arial" panose="020B0604020202020204" pitchFamily="34" charset="0"/>
              <a:buChar char="•"/>
            </a:pPr>
            <a:endParaRPr lang="en-AU" sz="2000" dirty="0" smtClean="0"/>
          </a:p>
          <a:p>
            <a:pPr marL="342900" indent="-342900">
              <a:spcAft>
                <a:spcPts val="600"/>
              </a:spcAft>
              <a:buFont typeface="Arial" panose="020B0604020202020204" pitchFamily="34" charset="0"/>
              <a:buChar char="•"/>
            </a:pPr>
            <a:endParaRPr lang="en-AU" dirty="0"/>
          </a:p>
        </p:txBody>
      </p:sp>
    </p:spTree>
    <p:extLst>
      <p:ext uri="{BB962C8B-B14F-4D97-AF65-F5344CB8AC3E}">
        <p14:creationId xmlns:p14="http://schemas.microsoft.com/office/powerpoint/2010/main" val="132934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17115</TotalTime>
  <Words>585</Words>
  <Application>Microsoft Office PowerPoint</Application>
  <PresentationFormat>On-screen Show (4:3)</PresentationFormat>
  <Paragraphs>34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Apothecary</vt:lpstr>
      <vt:lpstr>(KIRIBATI/Civil registration office) (Tiensi Teea)</vt:lpstr>
      <vt:lpstr>Overview</vt:lpstr>
      <vt:lpstr>CRVS goALS AND TARGET</vt:lpstr>
      <vt:lpstr>DATA storage and Protection</vt:lpstr>
      <vt:lpstr>Major challenges FOR CRVS  (pre and post Disaster)</vt:lpstr>
      <vt:lpstr>disaster scale up</vt:lpstr>
    </vt:vector>
  </TitlesOfParts>
  <Company>SPC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CRVS for SDGs and Healthy Islands</dc:title>
  <dc:creator>Karen Carter</dc:creator>
  <cp:lastModifiedBy>Selesitina Faamoe</cp:lastModifiedBy>
  <cp:revision>94</cp:revision>
  <cp:lastPrinted>2016-04-19T04:07:42Z</cp:lastPrinted>
  <dcterms:created xsi:type="dcterms:W3CDTF">2016-04-18T04:38:34Z</dcterms:created>
  <dcterms:modified xsi:type="dcterms:W3CDTF">2017-09-25T01:49:46Z</dcterms:modified>
</cp:coreProperties>
</file>